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46" d="100"/>
          <a:sy n="46" d="100"/>
        </p:scale>
        <p:origin x="76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0857-C9A8-46D7-A590-BEE739F38BCA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1643-A6CD-4E15-A8D1-9ACDB5D7A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6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0857-C9A8-46D7-A590-BEE739F38BCA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1643-A6CD-4E15-A8D1-9ACDB5D7A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9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0857-C9A8-46D7-A590-BEE739F38BCA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1643-A6CD-4E15-A8D1-9ACDB5D7A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96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0857-C9A8-46D7-A590-BEE739F38BCA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1643-A6CD-4E15-A8D1-9ACDB5D7A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1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0857-C9A8-46D7-A590-BEE739F38BCA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1643-A6CD-4E15-A8D1-9ACDB5D7A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37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0857-C9A8-46D7-A590-BEE739F38BCA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1643-A6CD-4E15-A8D1-9ACDB5D7A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807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0857-C9A8-46D7-A590-BEE739F38BCA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1643-A6CD-4E15-A8D1-9ACDB5D7A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0857-C9A8-46D7-A590-BEE739F38BCA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1643-A6CD-4E15-A8D1-9ACDB5D7A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122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0857-C9A8-46D7-A590-BEE739F38BCA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1643-A6CD-4E15-A8D1-9ACDB5D7A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56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0857-C9A8-46D7-A590-BEE739F38BCA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1643-A6CD-4E15-A8D1-9ACDB5D7A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634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0857-C9A8-46D7-A590-BEE739F38BCA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81643-A6CD-4E15-A8D1-9ACDB5D7A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00857-C9A8-46D7-A590-BEE739F38BCA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81643-A6CD-4E15-A8D1-9ACDB5D7A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87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6906" y="2181080"/>
            <a:ext cx="5132858" cy="2923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811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ounded Rectangle 40"/>
          <p:cNvSpPr/>
          <p:nvPr/>
        </p:nvSpPr>
        <p:spPr>
          <a:xfrm>
            <a:off x="97971" y="130629"/>
            <a:ext cx="11978430" cy="656408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Rectangle 332"/>
          <p:cNvSpPr/>
          <p:nvPr/>
        </p:nvSpPr>
        <p:spPr>
          <a:xfrm>
            <a:off x="1874265" y="268860"/>
            <a:ext cx="8517159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fa-IR" sz="28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حوزه آموزش شاغلین صنایع و صنوف</a:t>
            </a:r>
            <a:endParaRPr lang="en-US" sz="28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126" name="Round Same Side Corner Rectangle 125"/>
          <p:cNvSpPr/>
          <p:nvPr/>
        </p:nvSpPr>
        <p:spPr>
          <a:xfrm rot="5400000">
            <a:off x="8385580" y="-911804"/>
            <a:ext cx="534707" cy="53206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0C7AE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a-IR" b="1" dirty="0">
                <a:solidFill>
                  <a:schemeClr val="tx1"/>
                </a:solidFill>
                <a:latin typeface="Arial" panose="020B0604020202020204" pitchFamily="34" charset="0"/>
                <a:cs typeface="B Koodak" panose="00000700000000000000" pitchFamily="2" charset="-78"/>
              </a:rPr>
              <a:t>ماده 107- 108 و 110 قانون  کار جمهوری اسلامی ایران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B Koodak" panose="00000700000000000000" pitchFamily="2" charset="-78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5479149" y="1481191"/>
            <a:ext cx="513436" cy="534707"/>
          </a:xfrm>
          <a:prstGeom prst="rect">
            <a:avLst/>
          </a:prstGeom>
          <a:solidFill>
            <a:srgbClr val="C16124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2" name="Picture 2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8866" y="544617"/>
            <a:ext cx="467116" cy="376420"/>
          </a:xfrm>
          <a:prstGeom prst="rect">
            <a:avLst/>
          </a:prstGeom>
        </p:spPr>
      </p:pic>
      <p:pic>
        <p:nvPicPr>
          <p:cNvPr id="233" name="Picture 2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707" y="651503"/>
            <a:ext cx="467116" cy="376420"/>
          </a:xfrm>
          <a:prstGeom prst="rect">
            <a:avLst/>
          </a:prstGeom>
        </p:spPr>
      </p:pic>
      <p:sp>
        <p:nvSpPr>
          <p:cNvPr id="157" name="Rectangle 156"/>
          <p:cNvSpPr/>
          <p:nvPr/>
        </p:nvSpPr>
        <p:spPr>
          <a:xfrm>
            <a:off x="8610482" y="984964"/>
            <a:ext cx="3146980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fa-IR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اسناد بالادستی: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158" name="Round Same Side Corner Rectangle 157"/>
          <p:cNvSpPr/>
          <p:nvPr/>
        </p:nvSpPr>
        <p:spPr>
          <a:xfrm rot="5400000">
            <a:off x="8376479" y="-212205"/>
            <a:ext cx="484326" cy="5350105"/>
          </a:xfrm>
          <a:prstGeom prst="round2SameRect">
            <a:avLst>
              <a:gd name="adj1" fmla="val 46638"/>
              <a:gd name="adj2" fmla="val 0"/>
            </a:avLst>
          </a:prstGeom>
          <a:solidFill>
            <a:srgbClr val="F0C7AE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a-IR" sz="1600" b="1" dirty="0">
                <a:solidFill>
                  <a:schemeClr val="tx1"/>
                </a:solidFill>
                <a:latin typeface="Arial" panose="020B0604020202020204" pitchFamily="34" charset="0"/>
                <a:cs typeface="B Koodak" panose="00000700000000000000" pitchFamily="2" charset="-78"/>
              </a:rPr>
              <a:t>قانون الزام فراگیری آموزش های فنی و حرفه ای برای اشتغال به کار مصوب سال 1376 مجلس شورای اسلامی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B Koodak" panose="00000700000000000000" pitchFamily="2" charset="-78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5479147" y="2225023"/>
            <a:ext cx="464446" cy="479986"/>
          </a:xfrm>
          <a:prstGeom prst="rect">
            <a:avLst/>
          </a:prstGeom>
          <a:solidFill>
            <a:srgbClr val="C16124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Round Same Side Corner Rectangle 159"/>
          <p:cNvSpPr/>
          <p:nvPr/>
        </p:nvSpPr>
        <p:spPr>
          <a:xfrm rot="5400000">
            <a:off x="8390826" y="442923"/>
            <a:ext cx="491552" cy="5353359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0C7AE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a-IR" b="1" dirty="0">
                <a:solidFill>
                  <a:schemeClr val="tx1"/>
                </a:solidFill>
                <a:latin typeface="Arial" panose="020B0604020202020204" pitchFamily="34" charset="0"/>
                <a:cs typeface="B Koodak" panose="00000700000000000000" pitchFamily="2" charset="-78"/>
              </a:rPr>
              <a:t>قانون نظام جامع آموزش و تربیت فنی، حرفه ای و مهارتی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B Koodak" panose="00000700000000000000" pitchFamily="2" charset="-78"/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5507842" y="2873826"/>
            <a:ext cx="435747" cy="491553"/>
          </a:xfrm>
          <a:prstGeom prst="rect">
            <a:avLst/>
          </a:prstGeom>
          <a:solidFill>
            <a:srgbClr val="C16124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5524166" y="3511118"/>
            <a:ext cx="455348" cy="546017"/>
          </a:xfrm>
          <a:prstGeom prst="rect">
            <a:avLst/>
          </a:prstGeom>
          <a:solidFill>
            <a:srgbClr val="C16124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Round Same Side Corner Rectangle 170"/>
          <p:cNvSpPr/>
          <p:nvPr/>
        </p:nvSpPr>
        <p:spPr>
          <a:xfrm rot="5400000">
            <a:off x="8351845" y="1119200"/>
            <a:ext cx="517274" cy="530111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0C7AE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latin typeface="Arial" panose="020B0604020202020204" pitchFamily="34" charset="0"/>
                <a:cs typeface="B Koodak" panose="00000700000000000000" pitchFamily="2" charset="-78"/>
              </a:rPr>
              <a:t>برنامه های توسعه ای 5 ساله کشور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B Koodak" panose="00000700000000000000" pitchFamily="2" charset="-78"/>
            </a:endParaRPr>
          </a:p>
        </p:txBody>
      </p:sp>
      <p:sp>
        <p:nvSpPr>
          <p:cNvPr id="176" name="Round Same Side Corner Rectangle 175"/>
          <p:cNvSpPr/>
          <p:nvPr/>
        </p:nvSpPr>
        <p:spPr>
          <a:xfrm rot="5400000">
            <a:off x="8404090" y="1782213"/>
            <a:ext cx="517274" cy="530111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0C7AE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a-IR" b="1" dirty="0">
                <a:solidFill>
                  <a:schemeClr val="tx1"/>
                </a:solidFill>
                <a:latin typeface="Arial" panose="020B0604020202020204" pitchFamily="34" charset="0"/>
                <a:cs typeface="B Koodak" panose="00000700000000000000" pitchFamily="2" charset="-78"/>
              </a:rPr>
              <a:t>ماده 61 قانون وصول برخی از درآمدهای مالی دولت ماده 13 قانون نظام صنفی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B Koodak" panose="00000700000000000000" pitchFamily="2" charset="-78"/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5540494" y="4171486"/>
            <a:ext cx="471678" cy="527568"/>
          </a:xfrm>
          <a:prstGeom prst="rect">
            <a:avLst/>
          </a:prstGeom>
          <a:solidFill>
            <a:srgbClr val="C16124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Round Same Side Corner Rectangle 179"/>
          <p:cNvSpPr/>
          <p:nvPr/>
        </p:nvSpPr>
        <p:spPr>
          <a:xfrm rot="5400000">
            <a:off x="8409529" y="2457120"/>
            <a:ext cx="517274" cy="530111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0C7AE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latin typeface="Arial" panose="020B0604020202020204" pitchFamily="34" charset="0"/>
                <a:cs typeface="B Koodak" panose="00000700000000000000" pitchFamily="2" charset="-78"/>
              </a:rPr>
              <a:t>بند 20 قانون اقتصاد مقاومتی ابلاغی مقام معظم رهبری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B Koodak" panose="00000700000000000000" pitchFamily="2" charset="-78"/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5529607" y="4846406"/>
            <a:ext cx="471678" cy="527568"/>
          </a:xfrm>
          <a:prstGeom prst="rect">
            <a:avLst/>
          </a:prstGeom>
          <a:solidFill>
            <a:srgbClr val="C16124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val 190"/>
          <p:cNvSpPr/>
          <p:nvPr/>
        </p:nvSpPr>
        <p:spPr>
          <a:xfrm>
            <a:off x="2635375" y="2033267"/>
            <a:ext cx="1530908" cy="1750859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Arial" panose="020B0604020202020204" pitchFamily="34" charset="0"/>
              <a:cs typeface="B Badr" panose="00000400000000000000" pitchFamily="2" charset="-78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2372003" y="1501042"/>
            <a:ext cx="1661040" cy="1923609"/>
            <a:chOff x="5329837" y="2334059"/>
            <a:chExt cx="1661040" cy="1923609"/>
          </a:xfrm>
        </p:grpSpPr>
        <p:sp>
          <p:nvSpPr>
            <p:cNvPr id="207" name="Freeform 206"/>
            <p:cNvSpPr/>
            <p:nvPr/>
          </p:nvSpPr>
          <p:spPr>
            <a:xfrm>
              <a:off x="6150708" y="2334059"/>
              <a:ext cx="840169" cy="1923609"/>
            </a:xfrm>
            <a:custGeom>
              <a:avLst/>
              <a:gdLst>
                <a:gd name="connsiteX0" fmla="*/ 10388 w 1319083"/>
                <a:gd name="connsiteY0" fmla="*/ 0 h 2617390"/>
                <a:gd name="connsiteX1" fmla="*/ 1319083 w 1319083"/>
                <a:gd name="connsiteY1" fmla="*/ 1308695 h 2617390"/>
                <a:gd name="connsiteX2" fmla="*/ 10388 w 1319083"/>
                <a:gd name="connsiteY2" fmla="*/ 2617390 h 2617390"/>
                <a:gd name="connsiteX3" fmla="*/ 0 w 1319083"/>
                <a:gd name="connsiteY3" fmla="*/ 2616866 h 2617390"/>
                <a:gd name="connsiteX4" fmla="*/ 0 w 1319083"/>
                <a:gd name="connsiteY4" fmla="*/ 525 h 2617390"/>
                <a:gd name="connsiteX5" fmla="*/ 10388 w 1319083"/>
                <a:gd name="connsiteY5" fmla="*/ 0 h 2617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19083" h="2617390">
                  <a:moveTo>
                    <a:pt x="10388" y="0"/>
                  </a:moveTo>
                  <a:cubicBezTo>
                    <a:pt x="733160" y="0"/>
                    <a:pt x="1319083" y="585923"/>
                    <a:pt x="1319083" y="1308695"/>
                  </a:cubicBezTo>
                  <a:cubicBezTo>
                    <a:pt x="1319083" y="2031467"/>
                    <a:pt x="733160" y="2617390"/>
                    <a:pt x="10388" y="2617390"/>
                  </a:cubicBezTo>
                  <a:lnTo>
                    <a:pt x="0" y="2616866"/>
                  </a:lnTo>
                  <a:lnTo>
                    <a:pt x="0" y="525"/>
                  </a:lnTo>
                  <a:lnTo>
                    <a:pt x="10388" y="0"/>
                  </a:lnTo>
                  <a:close/>
                </a:path>
              </a:pathLst>
            </a:custGeom>
            <a:solidFill>
              <a:srgbClr val="233B5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latin typeface="Arial" panose="020B0604020202020204" pitchFamily="34" charset="0"/>
                <a:cs typeface="B Badr" panose="00000400000000000000" pitchFamily="2" charset="-78"/>
              </a:endParaRPr>
            </a:p>
          </p:txBody>
        </p:sp>
        <p:sp>
          <p:nvSpPr>
            <p:cNvPr id="208" name="Freeform 207"/>
            <p:cNvSpPr/>
            <p:nvPr/>
          </p:nvSpPr>
          <p:spPr>
            <a:xfrm>
              <a:off x="5329837" y="2340825"/>
              <a:ext cx="821112" cy="1916216"/>
            </a:xfrm>
            <a:custGeom>
              <a:avLst/>
              <a:gdLst>
                <a:gd name="connsiteX0" fmla="*/ 1289163 w 1289163"/>
                <a:gd name="connsiteY0" fmla="*/ 0 h 2615418"/>
                <a:gd name="connsiteX1" fmla="*/ 1289163 w 1289163"/>
                <a:gd name="connsiteY1" fmla="*/ 2615418 h 2615418"/>
                <a:gd name="connsiteX2" fmla="*/ 1174889 w 1289163"/>
                <a:gd name="connsiteY2" fmla="*/ 2609647 h 2615418"/>
                <a:gd name="connsiteX3" fmla="*/ 0 w 1289163"/>
                <a:gd name="connsiteY3" fmla="*/ 1307709 h 2615418"/>
                <a:gd name="connsiteX4" fmla="*/ 1174889 w 1289163"/>
                <a:gd name="connsiteY4" fmla="*/ 5771 h 2615418"/>
                <a:gd name="connsiteX5" fmla="*/ 1289163 w 1289163"/>
                <a:gd name="connsiteY5" fmla="*/ 0 h 261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9163" h="2615418">
                  <a:moveTo>
                    <a:pt x="1289163" y="0"/>
                  </a:moveTo>
                  <a:lnTo>
                    <a:pt x="1289163" y="2615418"/>
                  </a:lnTo>
                  <a:lnTo>
                    <a:pt x="1174889" y="2609647"/>
                  </a:lnTo>
                  <a:cubicBezTo>
                    <a:pt x="514972" y="2542629"/>
                    <a:pt x="0" y="1985308"/>
                    <a:pt x="0" y="1307709"/>
                  </a:cubicBezTo>
                  <a:cubicBezTo>
                    <a:pt x="0" y="630110"/>
                    <a:pt x="514972" y="72789"/>
                    <a:pt x="1174889" y="5771"/>
                  </a:cubicBezTo>
                  <a:lnTo>
                    <a:pt x="1289163" y="0"/>
                  </a:lnTo>
                  <a:close/>
                </a:path>
              </a:pathLst>
            </a:custGeom>
            <a:solidFill>
              <a:srgbClr val="DE413A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latin typeface="Arial" panose="020B0604020202020204" pitchFamily="34" charset="0"/>
                <a:cs typeface="B Badr" panose="00000400000000000000" pitchFamily="2" charset="-78"/>
              </a:endParaRPr>
            </a:p>
          </p:txBody>
        </p:sp>
      </p:grpSp>
      <p:sp>
        <p:nvSpPr>
          <p:cNvPr id="209" name="Oval 208"/>
          <p:cNvSpPr/>
          <p:nvPr/>
        </p:nvSpPr>
        <p:spPr>
          <a:xfrm>
            <a:off x="2462315" y="1587416"/>
            <a:ext cx="1530908" cy="1750859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B Badr" panose="00000400000000000000" pitchFamily="2" charset="-78"/>
              </a:rPr>
              <a:t>3181</a:t>
            </a:r>
            <a:endParaRPr lang="en-US" sz="3600" b="1" dirty="0">
              <a:solidFill>
                <a:schemeClr val="tx1"/>
              </a:solidFill>
              <a:latin typeface="Arial" panose="020B0604020202020204" pitchFamily="34" charset="0"/>
              <a:cs typeface="B Badr" panose="00000400000000000000" pitchFamily="2" charset="-78"/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2346914" y="3512882"/>
            <a:ext cx="1660099" cy="83099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fa-IR" sz="16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تعداد مراکز جوار کارگاهی و بین کارگاهی</a:t>
            </a:r>
            <a:endParaRPr lang="en-US" sz="16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2405247" y="5474302"/>
            <a:ext cx="1660099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fa-IR" sz="16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تعداد افراد آموزش دیده</a:t>
            </a:r>
          </a:p>
        </p:txBody>
      </p:sp>
      <p:sp>
        <p:nvSpPr>
          <p:cNvPr id="39" name="Oval 38"/>
          <p:cNvSpPr/>
          <p:nvPr/>
        </p:nvSpPr>
        <p:spPr>
          <a:xfrm>
            <a:off x="2437551" y="4488614"/>
            <a:ext cx="1595492" cy="8776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Koodak" panose="00000700000000000000" pitchFamily="2" charset="-78"/>
              </a:rPr>
              <a:t>126568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14334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465289"/>
              </p:ext>
            </p:extLst>
          </p:nvPr>
        </p:nvGraphicFramePr>
        <p:xfrm>
          <a:off x="263239" y="166255"/>
          <a:ext cx="11540835" cy="5652655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423457">
                  <a:extLst>
                    <a:ext uri="{9D8B030D-6E8A-4147-A177-3AD203B41FA5}">
                      <a16:colId xmlns:a16="http://schemas.microsoft.com/office/drawing/2014/main" val="1235652422"/>
                    </a:ext>
                  </a:extLst>
                </a:gridCol>
                <a:gridCol w="1199290">
                  <a:extLst>
                    <a:ext uri="{9D8B030D-6E8A-4147-A177-3AD203B41FA5}">
                      <a16:colId xmlns:a16="http://schemas.microsoft.com/office/drawing/2014/main" val="3498749119"/>
                    </a:ext>
                  </a:extLst>
                </a:gridCol>
                <a:gridCol w="1199290">
                  <a:extLst>
                    <a:ext uri="{9D8B030D-6E8A-4147-A177-3AD203B41FA5}">
                      <a16:colId xmlns:a16="http://schemas.microsoft.com/office/drawing/2014/main" val="3973355325"/>
                    </a:ext>
                  </a:extLst>
                </a:gridCol>
                <a:gridCol w="1199290">
                  <a:extLst>
                    <a:ext uri="{9D8B030D-6E8A-4147-A177-3AD203B41FA5}">
                      <a16:colId xmlns:a16="http://schemas.microsoft.com/office/drawing/2014/main" val="3222110605"/>
                    </a:ext>
                  </a:extLst>
                </a:gridCol>
                <a:gridCol w="1199290">
                  <a:extLst>
                    <a:ext uri="{9D8B030D-6E8A-4147-A177-3AD203B41FA5}">
                      <a16:colId xmlns:a16="http://schemas.microsoft.com/office/drawing/2014/main" val="1044505875"/>
                    </a:ext>
                  </a:extLst>
                </a:gridCol>
                <a:gridCol w="1673777">
                  <a:extLst>
                    <a:ext uri="{9D8B030D-6E8A-4147-A177-3AD203B41FA5}">
                      <a16:colId xmlns:a16="http://schemas.microsoft.com/office/drawing/2014/main" val="3931859694"/>
                    </a:ext>
                  </a:extLst>
                </a:gridCol>
                <a:gridCol w="1673777">
                  <a:extLst>
                    <a:ext uri="{9D8B030D-6E8A-4147-A177-3AD203B41FA5}">
                      <a16:colId xmlns:a16="http://schemas.microsoft.com/office/drawing/2014/main" val="2811487129"/>
                    </a:ext>
                  </a:extLst>
                </a:gridCol>
                <a:gridCol w="986332">
                  <a:extLst>
                    <a:ext uri="{9D8B030D-6E8A-4147-A177-3AD203B41FA5}">
                      <a16:colId xmlns:a16="http://schemas.microsoft.com/office/drawing/2014/main" val="2341143351"/>
                    </a:ext>
                  </a:extLst>
                </a:gridCol>
                <a:gridCol w="986332">
                  <a:extLst>
                    <a:ext uri="{9D8B030D-6E8A-4147-A177-3AD203B41FA5}">
                      <a16:colId xmlns:a16="http://schemas.microsoft.com/office/drawing/2014/main" val="3760377780"/>
                    </a:ext>
                  </a:extLst>
                </a:gridCol>
              </a:tblGrid>
              <a:tr h="1770711">
                <a:tc>
                  <a:txBody>
                    <a:bodyPr/>
                    <a:lstStyle/>
                    <a:p>
                      <a:pPr algn="l" rtl="0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algn="r" rtl="1" fontAlgn="ctr"/>
                      <a:r>
                        <a:rPr lang="fa-IR" sz="1400" u="none" strike="noStrike">
                          <a:effectLst/>
                        </a:rPr>
                        <a:t>عملکرد بخش آموزش صنایع و صنوف در 9 ماهه سال 1401</a:t>
                      </a:r>
                      <a:endParaRPr lang="fa-I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3898915"/>
                  </a:ext>
                </a:extLst>
              </a:tr>
              <a:tr h="1651528">
                <a:tc>
                  <a:txBody>
                    <a:bodyPr/>
                    <a:lstStyle/>
                    <a:p>
                      <a:pPr algn="l" rtl="0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u="none" strike="noStrike">
                          <a:effectLst/>
                        </a:rPr>
                        <a:t>جوار مشارکتی نوع 1 نفردوره 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u="none" strike="noStrike">
                          <a:effectLst/>
                        </a:rPr>
                        <a:t>جوار مشارکتی نوع 1 نفرساعت 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u="none" strike="noStrike" dirty="0">
                          <a:effectLst/>
                        </a:rPr>
                        <a:t>جوار مشارکتی نوع 2 نفردوره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u="none" strike="noStrike">
                          <a:effectLst/>
                        </a:rPr>
                        <a:t>جوار مشارکتی نوع 2 نفرساعت 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100" u="none" strike="noStrike">
                          <a:effectLst/>
                        </a:rPr>
                        <a:t>جوار مشارکتی نوع 3 مشارکت کننده در طرح محیط کار واقعی نفردوره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100" u="none" strike="noStrike">
                          <a:effectLst/>
                        </a:rPr>
                        <a:t>جوار مشارکتی نوع 3  مشارکت کننده در طرح محیط کار واقعی نفرساعت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100" u="none" strike="noStrike">
                          <a:effectLst/>
                        </a:rPr>
                        <a:t>جمع کل نفردوره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100" u="none" strike="noStrike">
                          <a:effectLst/>
                        </a:rPr>
                        <a:t>حمع کل نفرساعت</a:t>
                      </a:r>
                      <a:endParaRPr lang="fa-IR" sz="11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0080945"/>
                  </a:ext>
                </a:extLst>
              </a:tr>
              <a:tr h="868330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u="none" strike="noStrike">
                          <a:effectLst/>
                        </a:rPr>
                        <a:t>عملکرد در ماه آذر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1,911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135,882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9,263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581,845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10,592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1,237,308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21,766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1,955,035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654212"/>
                  </a:ext>
                </a:extLst>
              </a:tr>
              <a:tr h="681043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u="none" strike="noStrike">
                          <a:effectLst/>
                        </a:rPr>
                        <a:t>عملکرد 8 ماهه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10,845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621,199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49,398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3,105,220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44,559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5,822,116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104,802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9,548,534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8938332"/>
                  </a:ext>
                </a:extLst>
              </a:tr>
              <a:tr h="681043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u="none" strike="noStrike">
                          <a:effectLst/>
                        </a:rPr>
                        <a:t>جمع 9 ماهه</a:t>
                      </a:r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12,756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757,081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58,661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3,687,065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55,151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7,059,424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126,568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11,503,569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4539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187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Microsoft Office PowerPoint</Application>
  <PresentationFormat>Widescreen</PresentationFormat>
  <Paragraphs>54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B Badr</vt:lpstr>
      <vt:lpstr>B Koodak</vt:lpstr>
      <vt:lpstr>B Nazanin</vt:lpstr>
      <vt:lpstr>B Titr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Shahram Boroumand</dc:creator>
  <cp:lastModifiedBy>Shahram Boroumand</cp:lastModifiedBy>
  <cp:revision>1</cp:revision>
  <dcterms:created xsi:type="dcterms:W3CDTF">2023-01-08T14:03:59Z</dcterms:created>
  <dcterms:modified xsi:type="dcterms:W3CDTF">2023-01-08T14:04:36Z</dcterms:modified>
</cp:coreProperties>
</file>